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9144000"/>
  <p:notesSz cx="6858000" cy="9144000"/>
  <p:embeddedFontLst>
    <p:embeddedFont>
      <p:font typeface="PT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B89715-953B-4D48-B8FD-C8E12E0FAE63}">
  <a:tblStyle styleId="{E1B89715-953B-4D48-B8FD-C8E12E0FAE63}" styleName="Table_0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A733BFAD-D1B8-4457-917D-ED747606FC5D}" styleName="Table_1">
    <a:wholeTbl>
      <a:tcTxStyle b="off" i="off">
        <a:font>
          <a:latin typeface="Myriad Pro"/>
          <a:ea typeface="Myriad Pro"/>
          <a:cs typeface="Myriad Pro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TSans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TSans-italic.fntdata"/><Relationship Id="rId32" Type="http://schemas.openxmlformats.org/officeDocument/2006/relationships/slide" Target="slides/slide27.xml"/><Relationship Id="rId76" Type="http://schemas.openxmlformats.org/officeDocument/2006/relationships/font" Target="fonts/PT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PTSans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Заголовок и объект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Заголовок и вертикальный текст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Вертикальный заголовок и текст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ый слайд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Заголовок раздел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"/>
              <a:buNone/>
              <a:defRPr b="1" i="0" sz="4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Два объекта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Сравнение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Только заголовок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Пустой слай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Объект с подписью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Рисунок с подписью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b="1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sz="1200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0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Relationship Id="rId8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58.png"/><Relationship Id="rId8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403648" y="1916832"/>
            <a:ext cx="66602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RL@Coursera</a:t>
            </a: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week </a:t>
            </a:r>
            <a:r>
              <a:rPr b="1" lang="en-US" sz="3200">
                <a:solidFill>
                  <a:srgbClr val="306C8D"/>
                </a:solidFill>
              </a:rPr>
              <a:t>5</a:t>
            </a: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b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 methods</a:t>
            </a:r>
            <a:endParaRPr b="1" i="0" sz="3200" u="none" cap="none" strike="noStrike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761210"/>
            <a:ext cx="4824536" cy="208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0534" y="3738578"/>
            <a:ext cx="2448272" cy="202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828000" y="910800"/>
            <a:ext cx="777644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Often computing q-values is harder than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picking optimal actions!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could avoid learning value functions by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directly learning agent's policy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algorithm works that way?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40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28000" y="910800"/>
            <a:ext cx="777644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Often computing q-values is harder than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picking optimal actions!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could avoid learning value functions by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directly learning agent's policy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algorithm works that way?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3276004" y="4000953"/>
            <a:ext cx="28809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(of those we studied)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40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828000" y="910800"/>
            <a:ext cx="777644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Often computing q-values is harder than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picking optimal actions!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could avoid learning value functions by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directly learning agent's policy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what algorithm works that way?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40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2872849" y="4263835"/>
            <a:ext cx="3687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e.g. crossentropy method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 flipH="1">
            <a:off x="2987822" y="1033126"/>
            <a:ext cx="3132565" cy="2078969"/>
          </a:xfrm>
          <a:prstGeom prst="wedgeRoundRectCallout">
            <a:avLst>
              <a:gd fmla="val -35676" name="adj1"/>
              <a:gd fmla="val 68130" name="adj2"/>
              <a:gd fmla="val 16667" name="adj3"/>
            </a:avLst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NOT </a:t>
            </a:r>
            <a:r>
              <a:rPr b="0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how humans survived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256082"/>
            <a:ext cx="4068235" cy="293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204864"/>
            <a:ext cx="3312368" cy="38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2825914" y="1052736"/>
            <a:ext cx="329447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argmax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[Q(s,pet the tiger)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Q(s,run from tiger)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Q(s,provoke tiger)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Q(s,ignore tiger)]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 flipH="1">
            <a:off x="3587748" y="1772816"/>
            <a:ext cx="2532637" cy="1339279"/>
          </a:xfrm>
          <a:prstGeom prst="wedgeRoundRectCallout">
            <a:avLst>
              <a:gd fmla="val -35676" name="adj1"/>
              <a:gd fmla="val 68130" name="adj2"/>
              <a:gd fmla="val 16667" name="adj3"/>
            </a:avLst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how humans survived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256082"/>
            <a:ext cx="4068235" cy="293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204864"/>
            <a:ext cx="3312368" cy="382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817" y="2279844"/>
            <a:ext cx="19685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850544" y="5046818"/>
            <a:ext cx="57318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Any case where stochastic is better?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1850544" y="5046818"/>
            <a:ext cx="57318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Any case where stochastic is better?</a:t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355976" y="4493567"/>
            <a:ext cx="3164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e.g. rock-paper-scissors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6156176" y="2381183"/>
            <a:ext cx="23042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same action each time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6097859" y="3445549"/>
            <a:ext cx="25922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sampling takes care of exploration</a:t>
            </a:r>
            <a:endParaRPr/>
          </a:p>
        </p:txBody>
      </p:sp>
      <p:cxnSp>
        <p:nvCxnSpPr>
          <p:cNvPr id="251" name="Shape 251"/>
          <p:cNvCxnSpPr/>
          <p:nvPr/>
        </p:nvCxnSpPr>
        <p:spPr>
          <a:xfrm flipH="1">
            <a:off x="5580112" y="2796682"/>
            <a:ext cx="792088" cy="1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52" name="Shape 252"/>
          <p:cNvCxnSpPr/>
          <p:nvPr/>
        </p:nvCxnSpPr>
        <p:spPr>
          <a:xfrm rot="10800000">
            <a:off x="5580111" y="3861048"/>
            <a:ext cx="576065" cy="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828000" y="5046818"/>
            <a:ext cx="7762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to represent policy in continuous action space?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6156176" y="2381183"/>
            <a:ext cx="23042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same action each time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6097859" y="3445549"/>
            <a:ext cx="25922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sampling takes care of exploration</a:t>
            </a:r>
            <a:endParaRPr/>
          </a:p>
        </p:txBody>
      </p:sp>
      <p:cxnSp>
        <p:nvCxnSpPr>
          <p:cNvPr id="265" name="Shape 265"/>
          <p:cNvCxnSpPr/>
          <p:nvPr/>
        </p:nvCxnSpPr>
        <p:spPr>
          <a:xfrm flipH="1">
            <a:off x="5580112" y="2796682"/>
            <a:ext cx="792088" cy="1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66" name="Shape 266"/>
          <p:cNvCxnSpPr/>
          <p:nvPr/>
        </p:nvCxnSpPr>
        <p:spPr>
          <a:xfrm rot="10800000">
            <a:off x="5580111" y="3861048"/>
            <a:ext cx="576065" cy="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Small experiment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828000" y="910800"/>
            <a:ext cx="77044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The next slide contains a question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Please respond as fast as you can!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Policies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 general, two kinds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Deterministic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1" y="2564904"/>
            <a:ext cx="1714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3695241"/>
            <a:ext cx="17145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828000" y="5046818"/>
            <a:ext cx="7762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categorical, normal, mixture of normal, whatever</a:t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6156176" y="2381183"/>
            <a:ext cx="23042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same action each time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6097859" y="3445549"/>
            <a:ext cx="25922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sampling takes care of exploration</a:t>
            </a:r>
            <a:endParaRPr/>
          </a:p>
        </p:txBody>
      </p:sp>
      <p:cxnSp>
        <p:nvCxnSpPr>
          <p:cNvPr id="279" name="Shape 279"/>
          <p:cNvCxnSpPr/>
          <p:nvPr/>
        </p:nvCxnSpPr>
        <p:spPr>
          <a:xfrm flipH="1">
            <a:off x="5580112" y="2796682"/>
            <a:ext cx="792088" cy="1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80" name="Shape 280"/>
          <p:cNvCxnSpPr/>
          <p:nvPr/>
        </p:nvCxnSpPr>
        <p:spPr>
          <a:xfrm rot="10800000">
            <a:off x="5580111" y="3861048"/>
            <a:ext cx="576065" cy="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Two approaches</a:t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828000" y="910800"/>
            <a:ext cx="7776448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2997E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Value based: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Learn value function                    or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Infer policy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2997E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Policy based: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Explicitly learn policy                      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Implicitly maximize reward over policy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5835" y="1689123"/>
            <a:ext cx="1181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128" y="170080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7784" y="2429492"/>
            <a:ext cx="49911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9445" y="3877200"/>
            <a:ext cx="11176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6096" y="3877200"/>
            <a:ext cx="15367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Recap: crossentropy method</a:t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828000" y="910800"/>
            <a:ext cx="777644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policy params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N sessions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elite = take M best sessions and concatenate</a:t>
            </a:r>
            <a:endParaRPr/>
          </a:p>
          <a:p>
            <a:pPr indent="-1905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98072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363" y="3429000"/>
            <a:ext cx="7442200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 main idea</a:t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828000" y="910800"/>
            <a:ext cx="777644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Why so complicated?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We'd rather simply maximize G over pi!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Expected reward: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Expected discounted reward: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813" y="1773150"/>
            <a:ext cx="4305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863" y="4114376"/>
            <a:ext cx="29972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828000" y="910800"/>
            <a:ext cx="77764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Expected reward: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Expected discounted reward: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813" y="1773150"/>
            <a:ext cx="4305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863" y="4114376"/>
            <a:ext cx="29972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0072" y="1209440"/>
            <a:ext cx="6858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6012160" y="1154593"/>
            <a:ext cx="1080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setting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8064" y="3480306"/>
            <a:ext cx="38227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216" y="1916832"/>
            <a:ext cx="3888016" cy="1125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Shape 354"/>
          <p:cNvCxnSpPr/>
          <p:nvPr/>
        </p:nvCxnSpPr>
        <p:spPr>
          <a:xfrm flipH="1" rot="10800000">
            <a:off x="4356720" y="2492896"/>
            <a:ext cx="503312" cy="87272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55" name="Shape 355"/>
          <p:cNvCxnSpPr/>
          <p:nvPr/>
        </p:nvCxnSpPr>
        <p:spPr>
          <a:xfrm rot="10800000">
            <a:off x="6948264" y="2492896"/>
            <a:ext cx="602836" cy="88136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56" name="Shape 356"/>
          <p:cNvSpPr/>
          <p:nvPr/>
        </p:nvSpPr>
        <p:spPr>
          <a:xfrm>
            <a:off x="2484512" y="3365624"/>
            <a:ext cx="374441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state visitation frequency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(may depend on policy)</a:t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6228184" y="3374256"/>
            <a:ext cx="26458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Reward for 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1-step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session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Shape 366"/>
          <p:cNvCxnSpPr/>
          <p:nvPr/>
        </p:nvCxnSpPr>
        <p:spPr>
          <a:xfrm flipH="1" rot="10800000">
            <a:off x="4356720" y="2492896"/>
            <a:ext cx="503312" cy="87272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67" name="Shape 367"/>
          <p:cNvCxnSpPr/>
          <p:nvPr/>
        </p:nvCxnSpPr>
        <p:spPr>
          <a:xfrm rot="10800000">
            <a:off x="6948264" y="2492896"/>
            <a:ext cx="602836" cy="88136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68" name="Shape 368"/>
          <p:cNvSpPr/>
          <p:nvPr/>
        </p:nvSpPr>
        <p:spPr>
          <a:xfrm>
            <a:off x="2484512" y="3365624"/>
            <a:ext cx="374441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state visitation frequency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(may depend on policy)</a:t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6228184" y="3374256"/>
            <a:ext cx="26458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Reward for 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1-step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session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759837" y="5085184"/>
            <a:ext cx="39132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do we compute that?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Small experiment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708013" y="5775647"/>
            <a:ext cx="20168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Left or Right?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914" y="1102263"/>
            <a:ext cx="6841098" cy="423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4869264" y="5139689"/>
            <a:ext cx="29297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sample N sessions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by following                 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80" name="Shape 380"/>
          <p:cNvCxnSpPr/>
          <p:nvPr/>
        </p:nvCxnSpPr>
        <p:spPr>
          <a:xfrm flipH="1">
            <a:off x="5669769" y="3247617"/>
            <a:ext cx="819591" cy="584601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81" name="Shape 381"/>
          <p:cNvSpPr/>
          <p:nvPr/>
        </p:nvSpPr>
        <p:spPr>
          <a:xfrm>
            <a:off x="6468991" y="2708920"/>
            <a:ext cx="22604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Reward for agent's  action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184" y="5548270"/>
            <a:ext cx="1066800" cy="3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/>
          <p:nvPr/>
        </p:nvCxnSpPr>
        <p:spPr>
          <a:xfrm rot="10800000">
            <a:off x="4283968" y="4890042"/>
            <a:ext cx="720080" cy="480479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384" name="Shape 3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6713" y="3667098"/>
            <a:ext cx="36195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Shape 393"/>
          <p:cNvCxnSpPr/>
          <p:nvPr/>
        </p:nvCxnSpPr>
        <p:spPr>
          <a:xfrm rot="10800000">
            <a:off x="4283968" y="4890042"/>
            <a:ext cx="720080" cy="480479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4" name="Shape 394"/>
          <p:cNvSpPr/>
          <p:nvPr/>
        </p:nvSpPr>
        <p:spPr>
          <a:xfrm>
            <a:off x="4869264" y="5139689"/>
            <a:ext cx="2929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sample N sessions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95" name="Shape 395"/>
          <p:cNvCxnSpPr/>
          <p:nvPr/>
        </p:nvCxnSpPr>
        <p:spPr>
          <a:xfrm flipH="1">
            <a:off x="5669769" y="3247617"/>
            <a:ext cx="819591" cy="584601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6" name="Shape 396"/>
          <p:cNvSpPr/>
          <p:nvPr/>
        </p:nvSpPr>
        <p:spPr>
          <a:xfrm>
            <a:off x="6468991" y="2708920"/>
            <a:ext cx="22604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Reward for agent's  action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2649792" y="5791142"/>
            <a:ext cx="41328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Can we optimize policy now?</a:t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6713" y="3667098"/>
            <a:ext cx="36195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Shape 407"/>
          <p:cNvCxnSpPr/>
          <p:nvPr/>
        </p:nvCxnSpPr>
        <p:spPr>
          <a:xfrm rot="10800000">
            <a:off x="5652120" y="2348881"/>
            <a:ext cx="0" cy="63118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08" name="Shape 408"/>
          <p:cNvSpPr/>
          <p:nvPr/>
        </p:nvSpPr>
        <p:spPr>
          <a:xfrm>
            <a:off x="3917799" y="2980069"/>
            <a:ext cx="34686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parameters “sit” here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1767340" y="5092571"/>
            <a:ext cx="5897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We don't know how to compute dJ/dtheta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6713" y="3667098"/>
            <a:ext cx="36195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Optimization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828000" y="910800"/>
            <a:ext cx="7776448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Finite differences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Change policy a little, evaluate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optimization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Good old crossentropy method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Maximize probability of “elite” actions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287" y="2060848"/>
            <a:ext cx="2540000" cy="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Optimization</a:t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828000" y="910800"/>
            <a:ext cx="7776448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Finite differences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Change policy a little, evaluate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optimization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Good old crossentropy method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Maximize probability of “elite” actions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287" y="2060848"/>
            <a:ext cx="2540000" cy="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Optimization</a:t>
            </a: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828000" y="910800"/>
            <a:ext cx="7776448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Finite differences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Change policy a little, evaluate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Stochastic optimization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Good old crossentropy method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Maximize probability of “elite” actions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287" y="2060848"/>
            <a:ext cx="25400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/>
          <p:nvPr/>
        </p:nvSpPr>
        <p:spPr>
          <a:xfrm>
            <a:off x="5759624" y="1966451"/>
            <a:ext cx="31683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VERY noizy, especially if both Js are sampled</a:t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430463" y="4704680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stochastic MDPs;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Throws a most sessions away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Objective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Consider an 1-step process for simplicity</a:t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24" y="1700808"/>
            <a:ext cx="80264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/>
          <p:nvPr/>
        </p:nvSpPr>
        <p:spPr>
          <a:xfrm>
            <a:off x="828000" y="3370183"/>
            <a:ext cx="4572000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Wish list: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Analytical gradient</a:t>
            </a:r>
            <a:endParaRPr/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Easy/stable approximations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Logderivative trick</a:t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828000" y="910800"/>
            <a:ext cx="77764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Simple math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(try chain rule)            </a:t>
            </a:r>
            <a:endParaRPr/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724" y="1844824"/>
            <a:ext cx="24130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Logderivative trick</a:t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828000" y="910800"/>
            <a:ext cx="777644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Simple math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074" y="1952478"/>
            <a:ext cx="36703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9263" y="3184765"/>
            <a:ext cx="3454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Analytical inference</a:t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263" y="3184765"/>
            <a:ext cx="3454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613" y="1700808"/>
            <a:ext cx="5219700" cy="10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Shape 472"/>
          <p:cNvCxnSpPr/>
          <p:nvPr/>
        </p:nvCxnSpPr>
        <p:spPr>
          <a:xfrm rot="10800000">
            <a:off x="4355976" y="2348880"/>
            <a:ext cx="1584176" cy="80799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Small experiment</a:t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2827163" y="5775647"/>
            <a:ext cx="3778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Right! Ready for next one?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914" y="1102263"/>
            <a:ext cx="6841098" cy="423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</a:t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Analytical inference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263" y="3184765"/>
            <a:ext cx="3454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613" y="1700808"/>
            <a:ext cx="5219700" cy="10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Shape 482"/>
          <p:cNvCxnSpPr/>
          <p:nvPr/>
        </p:nvCxnSpPr>
        <p:spPr>
          <a:xfrm rot="10800000">
            <a:off x="4355976" y="2348880"/>
            <a:ext cx="1584176" cy="80799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974" y="3995374"/>
            <a:ext cx="7302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770873" y="5318122"/>
            <a:ext cx="58907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Anything curious about that formula?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1698865" y="3861048"/>
            <a:ext cx="2513095" cy="1224136"/>
          </a:xfrm>
          <a:prstGeom prst="rect">
            <a:avLst/>
          </a:prstGeom>
          <a:solidFill>
            <a:srgbClr val="42997E">
              <a:alpha val="4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</a:t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Analytical inference</a:t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263" y="3184765"/>
            <a:ext cx="3454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613" y="1700808"/>
            <a:ext cx="5219700" cy="10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Shape 495"/>
          <p:cNvCxnSpPr/>
          <p:nvPr/>
        </p:nvCxnSpPr>
        <p:spPr>
          <a:xfrm rot="10800000">
            <a:off x="4355976" y="2348880"/>
            <a:ext cx="1584176" cy="80799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496" name="Shape 4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974" y="3995374"/>
            <a:ext cx="7302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1626857" y="5055567"/>
            <a:ext cx="2729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that's expectation :)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1698865" y="3861048"/>
            <a:ext cx="2513095" cy="1224136"/>
          </a:xfrm>
          <a:prstGeom prst="rect">
            <a:avLst/>
          </a:prstGeom>
          <a:solidFill>
            <a:srgbClr val="42997E">
              <a:alpha val="4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4" name="Shape 504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Discounted reward case</a:t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828000" y="910800"/>
            <a:ext cx="777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Replace R with Q :)</a:t>
            </a:r>
            <a:endParaRPr/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263" y="3184765"/>
            <a:ext cx="3454400" cy="3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Shape 507"/>
          <p:cNvCxnSpPr/>
          <p:nvPr/>
        </p:nvCxnSpPr>
        <p:spPr>
          <a:xfrm rot="10800000">
            <a:off x="4355976" y="2348880"/>
            <a:ext cx="1584176" cy="807998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08" name="Shape 508"/>
          <p:cNvSpPr txBox="1"/>
          <p:nvPr/>
        </p:nvSpPr>
        <p:spPr>
          <a:xfrm>
            <a:off x="1626857" y="5055567"/>
            <a:ext cx="2729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that's expectation :)</a:t>
            </a:r>
            <a:endParaRPr/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000" y="1699200"/>
            <a:ext cx="52324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600" y="3996000"/>
            <a:ext cx="7302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5534223" y="857334"/>
            <a:ext cx="26500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   True action value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a.k.a.                   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12" name="Shape 512"/>
          <p:cNvCxnSpPr/>
          <p:nvPr/>
        </p:nvCxnSpPr>
        <p:spPr>
          <a:xfrm flipH="1">
            <a:off x="5148064" y="1529031"/>
            <a:ext cx="576064" cy="34965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513" name="Shape 5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3800" y="1438581"/>
            <a:ext cx="14986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Policy gradient (REINFORCE)</a:t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828000" y="910800"/>
            <a:ext cx="777644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Approximate with sampling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13" y="1844824"/>
            <a:ext cx="56515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874" y="3501008"/>
            <a:ext cx="58547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algorithm</a:t>
            </a: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828000" y="910800"/>
            <a:ext cx="7776448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874" y="3213596"/>
            <a:ext cx="5854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828000" y="910800"/>
            <a:ext cx="7776448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41" name="Shape 54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algorithm</a:t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3059951" y="1427309"/>
            <a:ext cx="33130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is it on- or off-policy?</a:t>
            </a:r>
            <a:endParaRPr/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874" y="3213596"/>
            <a:ext cx="5854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algorithm</a:t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3764980" y="1455570"/>
            <a:ext cx="38883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actions under current policy = on-policy</a:t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4920640" y="1858179"/>
            <a:ext cx="1605295" cy="432048"/>
          </a:xfrm>
          <a:prstGeom prst="rect">
            <a:avLst/>
          </a:prstGeom>
          <a:solidFill>
            <a:srgbClr val="42997E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828000" y="910800"/>
            <a:ext cx="7776448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874" y="3213596"/>
            <a:ext cx="5854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algorithm</a:t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828000" y="4927871"/>
            <a:ext cx="83159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What is better for learning: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   random action in good state or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                                        great action in bad state?</a:t>
            </a:r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828000" y="910800"/>
            <a:ext cx="7776448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         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874" y="3213596"/>
            <a:ext cx="5854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baseline</a:t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683569" y="5190291"/>
            <a:ext cx="80648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Actions influence                     only, so              is irrelevant</a:t>
            </a:r>
            <a:endParaRPr/>
          </a:p>
        </p:txBody>
      </p:sp>
      <p:sp>
        <p:nvSpPr>
          <p:cNvPr id="582" name="Shape 582"/>
          <p:cNvSpPr txBox="1"/>
          <p:nvPr/>
        </p:nvSpPr>
        <p:spPr>
          <a:xfrm>
            <a:off x="828000" y="910800"/>
            <a:ext cx="7776448" cy="3954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874" y="3213596"/>
            <a:ext cx="5854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61817" y="5182272"/>
            <a:ext cx="3708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5896" y="5596265"/>
            <a:ext cx="1016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4417" y="5591501"/>
            <a:ext cx="6858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REINFORCE baseline</a:t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683569" y="5084943"/>
            <a:ext cx="806489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Anything that doesn't depend on action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ideally,             		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28000" y="910800"/>
            <a:ext cx="7776448" cy="3954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Initialize NN weights </a:t>
            </a:r>
            <a:endParaRPr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Loop: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Sample        sessions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</a:t>
            </a: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under current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Evaluate policy gradient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Ascend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76872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318502"/>
            <a:ext cx="3048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960" y="990308"/>
            <a:ext cx="2095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9613" y="4444710"/>
            <a:ext cx="293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5063" y="3213596"/>
            <a:ext cx="71628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55976" y="5647292"/>
            <a:ext cx="17526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Small experiment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2145887" y="5775647"/>
            <a:ext cx="5365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What's Q(s,right) under gamma=0.99?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914" y="1102263"/>
            <a:ext cx="6841098" cy="423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Actor-critic</a:t>
            </a: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828000" y="910800"/>
            <a:ext cx="77764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Learn both             and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Hope for best of both worlds :)</a:t>
            </a:r>
            <a:endParaRPr/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905" y="2428673"/>
            <a:ext cx="6221115" cy="35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972" y="93874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3808" y="938748"/>
            <a:ext cx="6858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/>
        </p:nvSpPr>
        <p:spPr>
          <a:xfrm>
            <a:off x="2699792" y="6486884"/>
            <a:ext cx="47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T Sans"/>
                <a:ea typeface="PT Sans"/>
                <a:cs typeface="PT Sans"/>
                <a:sym typeface="PT Sans"/>
              </a:rPr>
              <a:t>                            image: youtube: mr tivikov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828000" y="910800"/>
            <a:ext cx="777644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Idea: learn both                     and    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            to learn                 faster!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Non-</a:t>
            </a: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can we estimate </a:t>
            </a: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		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from 		       and     - function?</a:t>
            </a:r>
            <a:endParaRPr/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93136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93136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704" y="1512000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766" y="1512000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948" y="2903984"/>
            <a:ext cx="1460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8740" y="2916684"/>
            <a:ext cx="1016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7664" y="3318128"/>
            <a:ext cx="266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828000" y="910800"/>
            <a:ext cx="777644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Idea: learn both                     and    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            to learn                 faster!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Non-</a:t>
            </a: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can we estimate </a:t>
            </a: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		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from 		       and     - function?</a:t>
            </a:r>
            <a:endParaRPr/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93136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93136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704" y="1512000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766" y="1512000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948" y="2903984"/>
            <a:ext cx="1460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8740" y="2916684"/>
            <a:ext cx="1016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7664" y="3318128"/>
            <a:ext cx="266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50" name="Shape 650"/>
          <p:cNvSpPr txBox="1"/>
          <p:nvPr/>
        </p:nvSpPr>
        <p:spPr>
          <a:xfrm>
            <a:off x="828000" y="910800"/>
            <a:ext cx="7776448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Idea: learn both                     and    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            to learn                 faster!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93136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93136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704" y="1512000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766" y="1512000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3263660"/>
            <a:ext cx="339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5776" y="3985212"/>
            <a:ext cx="4546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5913" y="2559751"/>
            <a:ext cx="37211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64" name="Shape 664"/>
          <p:cNvSpPr txBox="1"/>
          <p:nvPr/>
        </p:nvSpPr>
        <p:spPr>
          <a:xfrm>
            <a:off x="828000" y="910800"/>
            <a:ext cx="7776448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Idea: learn both                     and    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            to learn                 faster!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93136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93136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704" y="1512000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766" y="1512000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Shape 6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3263660"/>
            <a:ext cx="339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5776" y="3985212"/>
            <a:ext cx="4546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7102376" y="3041837"/>
            <a:ext cx="17843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PT Sans"/>
                <a:ea typeface="PT Sans"/>
                <a:cs typeface="PT Sans"/>
                <a:sym typeface="PT Sans"/>
              </a:rPr>
              <a:t>Also: n-step version</a:t>
            </a:r>
            <a:endParaRPr sz="24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72" name="Shape 6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5913" y="2559751"/>
            <a:ext cx="37211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7025251" y="4227364"/>
            <a:ext cx="1219158" cy="571017"/>
          </a:xfrm>
          <a:prstGeom prst="rect">
            <a:avLst/>
          </a:prstGeom>
          <a:solidFill>
            <a:srgbClr val="42997E">
              <a:alpha val="4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79" name="Shape 67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828000" y="910800"/>
            <a:ext cx="7776448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Idea: learn both                     and     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            to learn                 faster!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931368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931368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7704" y="1512000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766" y="1512000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3263660"/>
            <a:ext cx="339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8740" y="2548459"/>
            <a:ext cx="4546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7025250" y="4813726"/>
            <a:ext cx="12911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consider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const</a:t>
            </a:r>
            <a:endParaRPr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6274" y="3978861"/>
            <a:ext cx="68199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2568270" y="5618417"/>
            <a:ext cx="42959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</a:t>
            </a: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do we train V then?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Advantage actor-critic</a:t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3347863" y="1821613"/>
            <a:ext cx="2822637" cy="1135126"/>
          </a:xfrm>
          <a:prstGeom prst="roundRect">
            <a:avLst>
              <a:gd fmla="val 16667" name="adj"/>
            </a:avLst>
          </a:prstGeom>
          <a:solidFill>
            <a:srgbClr val="306C8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3347864" y="868506"/>
            <a:ext cx="1440160" cy="665074"/>
          </a:xfrm>
          <a:prstGeom prst="roundRect">
            <a:avLst>
              <a:gd fmla="val 16667" name="adj"/>
            </a:avLst>
          </a:prstGeom>
          <a:solidFill>
            <a:srgbClr val="31859B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4860032" y="887056"/>
            <a:ext cx="1368152" cy="646523"/>
          </a:xfrm>
          <a:prstGeom prst="roundRect">
            <a:avLst>
              <a:gd fmla="val 16667" name="adj"/>
            </a:avLst>
          </a:prstGeom>
          <a:solidFill>
            <a:srgbClr val="4299A9">
              <a:alpha val="6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4039182" y="3244771"/>
            <a:ext cx="1440000" cy="666000"/>
          </a:xfrm>
          <a:prstGeom prst="roundRect">
            <a:avLst>
              <a:gd fmla="val 16667" name="adj"/>
            </a:avLst>
          </a:prstGeom>
          <a:solidFill>
            <a:srgbClr val="42997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8B7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3760199" y="1946680"/>
            <a:ext cx="19979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model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0894" y="994811"/>
            <a:ext cx="10541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4777" y="1016893"/>
            <a:ext cx="7747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7185" y="3523823"/>
            <a:ext cx="1397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1115" y="2390396"/>
            <a:ext cx="20320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4213089" y="3351447"/>
            <a:ext cx="8838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state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706" name="Shape 706"/>
          <p:cNvCxnSpPr>
            <a:stCxn id="696" idx="0"/>
            <a:endCxn id="697" idx="2"/>
          </p:cNvCxnSpPr>
          <p:nvPr/>
        </p:nvCxnSpPr>
        <p:spPr>
          <a:xfrm rot="10800000">
            <a:off x="4067981" y="1533613"/>
            <a:ext cx="691200" cy="28800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07" name="Shape 707"/>
          <p:cNvCxnSpPr>
            <a:stCxn id="696" idx="0"/>
            <a:endCxn id="698" idx="2"/>
          </p:cNvCxnSpPr>
          <p:nvPr/>
        </p:nvCxnSpPr>
        <p:spPr>
          <a:xfrm flipH="1" rot="10800000">
            <a:off x="4759181" y="1533613"/>
            <a:ext cx="784800" cy="28800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708" name="Shape 708"/>
          <p:cNvCxnSpPr>
            <a:stCxn id="696" idx="2"/>
            <a:endCxn id="699" idx="0"/>
          </p:cNvCxnSpPr>
          <p:nvPr/>
        </p:nvCxnSpPr>
        <p:spPr>
          <a:xfrm>
            <a:off x="4759181" y="2956739"/>
            <a:ext cx="0" cy="288000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709" name="Shape 7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7165" y="3994954"/>
            <a:ext cx="68199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9711" y="5262887"/>
            <a:ext cx="6997700" cy="10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value-based Vs policy-based</a:t>
            </a:r>
            <a:endParaRPr/>
          </a:p>
        </p:txBody>
      </p:sp>
      <p:graphicFrame>
        <p:nvGraphicFramePr>
          <p:cNvPr id="716" name="Shape 716"/>
          <p:cNvGraphicFramePr/>
          <p:nvPr/>
        </p:nvGraphicFramePr>
        <p:xfrm>
          <a:off x="663390" y="908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{A733BFAD-D1B8-4457-917D-ED747606FC5D}</a:tableStyleId>
              </a:tblPr>
              <a:tblGrid>
                <a:gridCol w="4053075"/>
                <a:gridCol w="40530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Value-based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Policy-based + Actor-critic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Q-learning, SARSA,value-iteration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REINFORCE, Advantage Actor-Critic, Crossentropy Method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 b="17027" l="0" r="0" t="0"/>
          <a:stretch/>
        </p:blipFill>
        <p:spPr>
          <a:xfrm>
            <a:off x="4499992" y="3743591"/>
            <a:ext cx="4032448" cy="270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value-based Vs policy-based</a:t>
            </a:r>
            <a:endParaRPr/>
          </a:p>
        </p:txBody>
      </p:sp>
      <p:graphicFrame>
        <p:nvGraphicFramePr>
          <p:cNvPr id="723" name="Shape 723"/>
          <p:cNvGraphicFramePr/>
          <p:nvPr/>
        </p:nvGraphicFramePr>
        <p:xfrm>
          <a:off x="663390" y="908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{A733BFAD-D1B8-4457-917D-ED747606FC5D}</a:tableStyleId>
              </a:tblPr>
              <a:tblGrid>
                <a:gridCol w="4053075"/>
                <a:gridCol w="40530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Value-based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Policy-based + Actor-critic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Q-learning, SARSA,value-iteration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REINFORCE, Advantage Actor-Critic, Crossentropy Method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17027" l="0" r="0" t="0"/>
          <a:stretch/>
        </p:blipFill>
        <p:spPr>
          <a:xfrm>
            <a:off x="4499992" y="3743591"/>
            <a:ext cx="4032448" cy="270974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/>
          <p:nvPr/>
        </p:nvSpPr>
        <p:spPr>
          <a:xfrm>
            <a:off x="3888511" y="3085047"/>
            <a:ext cx="1720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Your guess?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Casy Study: A3C</a:t>
            </a: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932040" y="910800"/>
            <a:ext cx="4032448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 popular implementation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of advantage actor-critic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using neural net agent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No experience replay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Many parallel sessions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Asynchronous updates</a:t>
            </a:r>
            <a:endParaRPr/>
          </a:p>
        </p:txBody>
      </p:sp>
      <p:pic>
        <p:nvPicPr>
          <p:cNvPr id="732" name="Shape 732"/>
          <p:cNvPicPr preferRelativeResize="0"/>
          <p:nvPr/>
        </p:nvPicPr>
        <p:blipFill rotWithShape="1">
          <a:blip r:embed="rId3">
            <a:alphaModFix/>
          </a:blip>
          <a:srcRect b="0" l="6416" r="7599" t="0"/>
          <a:stretch/>
        </p:blipFill>
        <p:spPr>
          <a:xfrm>
            <a:off x="323528" y="1069164"/>
            <a:ext cx="4392935" cy="45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883054" y="5897675"/>
            <a:ext cx="33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T Sans"/>
                <a:ea typeface="PT Sans"/>
                <a:cs typeface="PT Sans"/>
                <a:sym typeface="PT Sans"/>
              </a:rPr>
              <a:t>image: http://bit.ly/2z0kBNu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Small experiment</a:t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145887" y="5775647"/>
            <a:ext cx="5365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What's Q(s,right) under gamma=0.99?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914" y="1102263"/>
            <a:ext cx="6841098" cy="423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232" y="1536115"/>
            <a:ext cx="22479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/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lang="en-US" sz="3200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Casy Study: A3C results</a:t>
            </a:r>
            <a:endParaRPr b="1" sz="3200">
              <a:solidFill>
                <a:srgbClr val="306C8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3306517"/>
            <a:ext cx="39243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50" y="921985"/>
            <a:ext cx="56673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2204864"/>
            <a:ext cx="2418601" cy="23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/>
          <p:nvPr/>
        </p:nvSpPr>
        <p:spPr>
          <a:xfrm>
            <a:off x="828000" y="910800"/>
            <a:ext cx="777644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V(s) errors less important than in Q-learning</a:t>
            </a:r>
            <a:endParaRPr/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actor still learns even if critic is random, just slower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Regularize with entropy </a:t>
            </a:r>
            <a:endParaRPr/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to prevent premature convergence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Learn on parallel sessions</a:t>
            </a:r>
            <a:endParaRPr/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Or super-small experience replay</a:t>
            </a:r>
            <a:endParaRPr/>
          </a:p>
          <a:p>
            <a:pPr indent="-1905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Use logsoftmax for numerical stability</a:t>
            </a:r>
            <a:endParaRPr/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Duct tape zone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value-based Vs policy-based</a:t>
            </a:r>
            <a:endParaRPr/>
          </a:p>
        </p:txBody>
      </p:sp>
      <p:graphicFrame>
        <p:nvGraphicFramePr>
          <p:cNvPr id="753" name="Shape 753"/>
          <p:cNvGraphicFramePr/>
          <p:nvPr/>
        </p:nvGraphicFramePr>
        <p:xfrm>
          <a:off x="663390" y="9080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{A733BFAD-D1B8-4457-917D-ED747606FC5D}</a:tableStyleId>
              </a:tblPr>
              <a:tblGrid>
                <a:gridCol w="4053075"/>
                <a:gridCol w="4053075"/>
              </a:tblGrid>
              <a:tr h="69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Value-based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42997E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Policy-based + Actor-critic</a:t>
                      </a:r>
                      <a:endParaRPr b="0" i="0" sz="2400" u="none" cap="none" strike="noStrike">
                        <a:solidFill>
                          <a:srgbClr val="42997E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Q-learning, SARSA,</a:t>
                      </a:r>
                      <a:endParaRPr/>
                    </a:p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value-iteration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REINFORCE, Advantage Actor-Critic, Crossentropy Method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Solves harder problem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Solves easier problem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Explicit exploration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Innate exploration &amp; stochasticity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Evaluates states &amp; actions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Easier for for continuous actions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450"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Easier to train off-policy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4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Compatible with supervised                           learning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828000" y="910800"/>
            <a:ext cx="7776448" cy="3585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Reinforcement learning usually takes longto find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optimal policy completely from scratch.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 can use existing knowledge to help it!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26733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Human experience</a:t>
            </a:r>
            <a:endParaRPr/>
          </a:p>
          <a:p>
            <a:pPr indent="-317500" lvl="0" marL="26733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Known heuristic</a:t>
            </a:r>
            <a:endParaRPr/>
          </a:p>
          <a:p>
            <a:pPr indent="-317500" lvl="0" marL="26733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Previous system</a:t>
            </a:r>
            <a:endParaRPr/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Supervised pre-training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828000" y="910800"/>
            <a:ext cx="77764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Supervised learning: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65" name="Shape 765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Supervised pre-training</a:t>
            </a:r>
            <a:endParaRPr/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963" y="3501008"/>
            <a:ext cx="5969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600" y="1771200"/>
            <a:ext cx="49403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828000" y="910800"/>
            <a:ext cx="77764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Supervised learning: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73" name="Shape 77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Supervised pre-training</a:t>
            </a:r>
            <a:endParaRPr/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963" y="3501008"/>
            <a:ext cx="5969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600" y="1771200"/>
            <a:ext cx="48768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/>
        </p:nvSpPr>
        <p:spPr>
          <a:xfrm>
            <a:off x="828000" y="910800"/>
            <a:ext cx="77764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Supervised learning: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81" name="Shape 78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Supervised pre-training</a:t>
            </a:r>
            <a:endParaRPr/>
          </a:p>
        </p:txBody>
      </p:sp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963" y="3501008"/>
            <a:ext cx="5969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600" y="1771200"/>
            <a:ext cx="4876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2006100" y="5085184"/>
            <a:ext cx="54462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Q: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what's different? (apart from                  ) 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85" name="Shape 7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5119755"/>
            <a:ext cx="10287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/>
        </p:nvSpPr>
        <p:spPr>
          <a:xfrm>
            <a:off x="828000" y="910800"/>
            <a:ext cx="777644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Supervised learning: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gradient:</a:t>
            </a:r>
            <a:endParaRPr/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190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91" name="Shape 791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Supervised pre-training</a:t>
            </a:r>
            <a:endParaRPr/>
          </a:p>
        </p:txBody>
      </p:sp>
      <p:pic>
        <p:nvPicPr>
          <p:cNvPr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963" y="3501008"/>
            <a:ext cx="5969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600" y="1771200"/>
            <a:ext cx="4876800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Shape 794"/>
          <p:cNvCxnSpPr/>
          <p:nvPr/>
        </p:nvCxnSpPr>
        <p:spPr>
          <a:xfrm flipH="1">
            <a:off x="4355978" y="1347365"/>
            <a:ext cx="720078" cy="337286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5076056" y="1077397"/>
            <a:ext cx="1401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reference</a:t>
            </a:r>
            <a:endParaRPr/>
          </a:p>
        </p:txBody>
      </p:sp>
      <p:cxnSp>
        <p:nvCxnSpPr>
          <p:cNvPr id="796" name="Shape 796"/>
          <p:cNvCxnSpPr/>
          <p:nvPr/>
        </p:nvCxnSpPr>
        <p:spPr>
          <a:xfrm rot="10800000">
            <a:off x="4355978" y="4520579"/>
            <a:ext cx="720078" cy="331456"/>
          </a:xfrm>
          <a:prstGeom prst="straightConnector1">
            <a:avLst/>
          </a:prstGeom>
          <a:noFill/>
          <a:ln cap="flat" cmpd="sng" w="28575">
            <a:solidFill>
              <a:srgbClr val="42997E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97" name="Shape 797"/>
          <p:cNvSpPr/>
          <p:nvPr/>
        </p:nvSpPr>
        <p:spPr>
          <a:xfrm>
            <a:off x="5076056" y="4640135"/>
            <a:ext cx="1515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generated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/>
        </p:nvSpPr>
        <p:spPr>
          <a:xfrm>
            <a:off x="828000" y="910800"/>
            <a:ext cx="7776448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This domain is huge!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Trust Region Policy optimization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policy gradient on steroids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Deterministic policy gradients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Off-policy &amp; less variance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Many many more!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−"/>
            </a:pPr>
            <a:r>
              <a:rPr b="0" i="0" lang="en-US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Research happens as you read this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03" name="Shape 803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More out there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title"/>
          </p:nvPr>
        </p:nvSpPr>
        <p:spPr>
          <a:xfrm>
            <a:off x="1403648" y="1916832"/>
            <a:ext cx="66602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Let's code!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Approximation error	</a:t>
            </a:r>
            <a:endParaRPr/>
          </a:p>
        </p:txBody>
      </p:sp>
      <p:graphicFrame>
        <p:nvGraphicFramePr>
          <p:cNvPr id="137" name="Shape 137"/>
          <p:cNvGraphicFramePr/>
          <p:nvPr/>
        </p:nvGraphicFramePr>
        <p:xfrm>
          <a:off x="1668463" y="28616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{E1B89715-953B-4D48-B8FD-C8E12E0FAE63}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True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(A)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(B)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Q(s0,a0)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Q(s0,a1)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Q(s1,a0)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50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38" name="Shape 138"/>
          <p:cNvSpPr/>
          <p:nvPr/>
        </p:nvSpPr>
        <p:spPr>
          <a:xfrm>
            <a:off x="3306462" y="2357572"/>
            <a:ext cx="28200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Simple 2-state world</a:t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2070706" y="5445224"/>
            <a:ext cx="52915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Trivia: </a:t>
            </a: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Which prediction is better (A/B)?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113" y="1330086"/>
            <a:ext cx="56007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Approximation error	</a:t>
            </a:r>
            <a:endParaRPr/>
          </a:p>
        </p:txBody>
      </p:sp>
      <p:graphicFrame>
        <p:nvGraphicFramePr>
          <p:cNvPr id="147" name="Shape 147"/>
          <p:cNvGraphicFramePr/>
          <p:nvPr/>
        </p:nvGraphicFramePr>
        <p:xfrm>
          <a:off x="1668463" y="28616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{E1B89715-953B-4D48-B8FD-C8E12E0FAE63}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True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(A)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(B)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Q(s0,a0)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Q(s0,a1)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Q(s1,a0)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50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48" name="Shape 148"/>
          <p:cNvSpPr/>
          <p:nvPr/>
        </p:nvSpPr>
        <p:spPr>
          <a:xfrm>
            <a:off x="3306462" y="2357572"/>
            <a:ext cx="28200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Simple 2-state world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113" y="1330086"/>
            <a:ext cx="5600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4821137" y="5195699"/>
            <a:ext cx="13053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better policy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6444208" y="5190019"/>
            <a:ext cx="11521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less MSE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6C8D"/>
              </a:buClr>
              <a:buSzPts val="3200"/>
              <a:buFont typeface="PT Sans"/>
              <a:buNone/>
            </a:pPr>
            <a:r>
              <a:rPr b="1" i="0" lang="en-US" sz="3200" u="none" cap="none" strike="noStrike">
                <a:solidFill>
                  <a:srgbClr val="306C8D"/>
                </a:solidFill>
                <a:latin typeface="PT Sans"/>
                <a:ea typeface="PT Sans"/>
                <a:cs typeface="PT Sans"/>
                <a:sym typeface="PT Sans"/>
              </a:rPr>
              <a:t>Approximation error	</a:t>
            </a:r>
            <a:endParaRPr/>
          </a:p>
        </p:txBody>
      </p:sp>
      <p:graphicFrame>
        <p:nvGraphicFramePr>
          <p:cNvPr id="158" name="Shape 158"/>
          <p:cNvGraphicFramePr/>
          <p:nvPr/>
        </p:nvGraphicFramePr>
        <p:xfrm>
          <a:off x="1668463" y="28616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{E1B89715-953B-4D48-B8FD-C8E12E0FAE63}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True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(A)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(B)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Q(s0,a0)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Q(s0,a1)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Q(s1,a0)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PT Sans"/>
                        <a:buNone/>
                      </a:pPr>
                      <a:r>
                        <a:rPr lang="en-US" sz="2400" u="none" cap="none" strike="noStrike"/>
                        <a:t>Q(s1,a1)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50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100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306C8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59" name="Shape 159"/>
          <p:cNvSpPr/>
          <p:nvPr/>
        </p:nvSpPr>
        <p:spPr>
          <a:xfrm>
            <a:off x="3306462" y="2357572"/>
            <a:ext cx="28200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Simple 2-state world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113" y="1330086"/>
            <a:ext cx="5600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21137" y="5195699"/>
            <a:ext cx="13053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better policy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6444208" y="5190019"/>
            <a:ext cx="11521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less MSE</a:t>
            </a:r>
            <a:endParaRPr b="1" sz="2400">
              <a:solidFill>
                <a:srgbClr val="42997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1632904" y="5190019"/>
            <a:ext cx="31866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997E"/>
                </a:solidFill>
                <a:latin typeface="PT Sans"/>
                <a:ea typeface="PT Sans"/>
                <a:cs typeface="PT Sans"/>
                <a:sym typeface="PT Sans"/>
              </a:rPr>
              <a:t>Q-learning will prefer worse policy (B)!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